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57" r:id="rId3"/>
    <p:sldId id="264" r:id="rId4"/>
    <p:sldId id="258" r:id="rId5"/>
    <p:sldId id="260" r:id="rId6"/>
    <p:sldId id="259" r:id="rId7"/>
    <p:sldId id="261" r:id="rId8"/>
    <p:sldId id="262" r:id="rId9"/>
    <p:sldId id="263" r:id="rId10"/>
    <p:sldId id="266" r:id="rId11"/>
    <p:sldId id="265" r:id="rId12"/>
    <p:sldId id="267" r:id="rId13"/>
    <p:sldId id="268" r:id="rId14"/>
    <p:sldId id="269" r:id="rId15"/>
    <p:sldId id="270" r:id="rId16"/>
    <p:sldId id="271" r:id="rId17"/>
    <p:sldId id="272" r:id="rId18"/>
    <p:sldId id="273" r:id="rId19"/>
    <p:sldId id="274" r:id="rId20"/>
    <p:sldId id="27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B1C44E-70E4-8C87-7D10-7994E717AC01}" v="67" dt="2024-03-19T22:58:19.061"/>
    <p1510:client id="{51271855-FE56-451A-A882-A194DED07610}" v="5" dt="2024-03-19T21:15:04.522"/>
    <p1510:client id="{743A1437-0DF3-77C0-3DAD-395B75268CF2}" v="2593" dt="2024-03-19T22:10:51.297"/>
    <p1510:client id="{B31DD496-AD19-C46B-ED0F-40010D035388}" v="70" dt="2024-03-19T22:22:58.041"/>
    <p1510:client id="{B371E913-F400-B842-4881-9C1A9C95CE4C}" v="2" dt="2024-03-20T15:22:57.488"/>
    <p1510:client id="{CBAC49C2-90FC-48D5-A83A-EDCDD9A7E184}" v="13" dt="2024-03-19T21:18:42.183"/>
    <p1510:client id="{D36C79BC-8FE7-452F-871C-543CB0D79179}" v="385" dt="2024-03-20T19:43:29.319"/>
    <p1510:client id="{F97AB562-7931-87B9-F01D-657F9CD58B31}" v="960" dt="2024-03-19T20:28:54.560"/>
    <p1510:client id="{FADA9D22-99C8-7F56-0302-F4A38415E328}" v="23" dt="2024-03-20T15:09:08.2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7D97A-9A4F-454B-8971-BC02A9F77544}"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7B2A1-CE14-4612-ABB2-441C752AB8B1}" type="slidenum">
              <a:rPr lang="en-US" smtClean="0"/>
              <a:t>‹#›</a:t>
            </a:fld>
            <a:endParaRPr lang="en-US"/>
          </a:p>
        </p:txBody>
      </p:sp>
    </p:spTree>
    <p:extLst>
      <p:ext uri="{BB962C8B-B14F-4D97-AF65-F5344CB8AC3E}">
        <p14:creationId xmlns:p14="http://schemas.microsoft.com/office/powerpoint/2010/main" val="120629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a:t>
            </a:fld>
            <a:endParaRPr lang="en-US"/>
          </a:p>
        </p:txBody>
      </p:sp>
    </p:spTree>
    <p:extLst>
      <p:ext uri="{BB962C8B-B14F-4D97-AF65-F5344CB8AC3E}">
        <p14:creationId xmlns:p14="http://schemas.microsoft.com/office/powerpoint/2010/main" val="1466256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10</a:t>
            </a:fld>
            <a:endParaRPr lang="en-US"/>
          </a:p>
        </p:txBody>
      </p:sp>
    </p:spTree>
    <p:extLst>
      <p:ext uri="{BB962C8B-B14F-4D97-AF65-F5344CB8AC3E}">
        <p14:creationId xmlns:p14="http://schemas.microsoft.com/office/powerpoint/2010/main" val="3636492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11</a:t>
            </a:fld>
            <a:endParaRPr lang="en-US"/>
          </a:p>
        </p:txBody>
      </p:sp>
    </p:spTree>
    <p:extLst>
      <p:ext uri="{BB962C8B-B14F-4D97-AF65-F5344CB8AC3E}">
        <p14:creationId xmlns:p14="http://schemas.microsoft.com/office/powerpoint/2010/main" val="4205436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12</a:t>
            </a:fld>
            <a:endParaRPr lang="en-US"/>
          </a:p>
        </p:txBody>
      </p:sp>
    </p:spTree>
    <p:extLst>
      <p:ext uri="{BB962C8B-B14F-4D97-AF65-F5344CB8AC3E}">
        <p14:creationId xmlns:p14="http://schemas.microsoft.com/office/powerpoint/2010/main" val="252007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13</a:t>
            </a:fld>
            <a:endParaRPr lang="en-US"/>
          </a:p>
        </p:txBody>
      </p:sp>
    </p:spTree>
    <p:extLst>
      <p:ext uri="{BB962C8B-B14F-4D97-AF65-F5344CB8AC3E}">
        <p14:creationId xmlns:p14="http://schemas.microsoft.com/office/powerpoint/2010/main" val="3381063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14</a:t>
            </a:fld>
            <a:endParaRPr lang="en-US"/>
          </a:p>
        </p:txBody>
      </p:sp>
    </p:spTree>
    <p:extLst>
      <p:ext uri="{BB962C8B-B14F-4D97-AF65-F5344CB8AC3E}">
        <p14:creationId xmlns:p14="http://schemas.microsoft.com/office/powerpoint/2010/main" val="2309330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15</a:t>
            </a:fld>
            <a:endParaRPr lang="en-US"/>
          </a:p>
        </p:txBody>
      </p:sp>
    </p:spTree>
    <p:extLst>
      <p:ext uri="{BB962C8B-B14F-4D97-AF65-F5344CB8AC3E}">
        <p14:creationId xmlns:p14="http://schemas.microsoft.com/office/powerpoint/2010/main" val="4122099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16</a:t>
            </a:fld>
            <a:endParaRPr lang="en-US"/>
          </a:p>
        </p:txBody>
      </p:sp>
    </p:spTree>
    <p:extLst>
      <p:ext uri="{BB962C8B-B14F-4D97-AF65-F5344CB8AC3E}">
        <p14:creationId xmlns:p14="http://schemas.microsoft.com/office/powerpoint/2010/main" val="366876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17</a:t>
            </a:fld>
            <a:endParaRPr lang="en-US"/>
          </a:p>
        </p:txBody>
      </p:sp>
    </p:spTree>
    <p:extLst>
      <p:ext uri="{BB962C8B-B14F-4D97-AF65-F5344CB8AC3E}">
        <p14:creationId xmlns:p14="http://schemas.microsoft.com/office/powerpoint/2010/main" val="3838123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18</a:t>
            </a:fld>
            <a:endParaRPr lang="en-US"/>
          </a:p>
        </p:txBody>
      </p:sp>
    </p:spTree>
    <p:extLst>
      <p:ext uri="{BB962C8B-B14F-4D97-AF65-F5344CB8AC3E}">
        <p14:creationId xmlns:p14="http://schemas.microsoft.com/office/powerpoint/2010/main" val="1925921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19</a:t>
            </a:fld>
            <a:endParaRPr lang="en-US"/>
          </a:p>
        </p:txBody>
      </p:sp>
    </p:spTree>
    <p:extLst>
      <p:ext uri="{BB962C8B-B14F-4D97-AF65-F5344CB8AC3E}">
        <p14:creationId xmlns:p14="http://schemas.microsoft.com/office/powerpoint/2010/main" val="281068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2</a:t>
            </a:fld>
            <a:endParaRPr lang="en-US"/>
          </a:p>
        </p:txBody>
      </p:sp>
    </p:spTree>
    <p:extLst>
      <p:ext uri="{BB962C8B-B14F-4D97-AF65-F5344CB8AC3E}">
        <p14:creationId xmlns:p14="http://schemas.microsoft.com/office/powerpoint/2010/main" val="36144879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20</a:t>
            </a:fld>
            <a:endParaRPr lang="en-US"/>
          </a:p>
        </p:txBody>
      </p:sp>
    </p:spTree>
    <p:extLst>
      <p:ext uri="{BB962C8B-B14F-4D97-AF65-F5344CB8AC3E}">
        <p14:creationId xmlns:p14="http://schemas.microsoft.com/office/powerpoint/2010/main" val="330284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3</a:t>
            </a:fld>
            <a:endParaRPr lang="en-US"/>
          </a:p>
        </p:txBody>
      </p:sp>
    </p:spTree>
    <p:extLst>
      <p:ext uri="{BB962C8B-B14F-4D97-AF65-F5344CB8AC3E}">
        <p14:creationId xmlns:p14="http://schemas.microsoft.com/office/powerpoint/2010/main" val="646708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4</a:t>
            </a:fld>
            <a:endParaRPr lang="en-US"/>
          </a:p>
        </p:txBody>
      </p:sp>
    </p:spTree>
    <p:extLst>
      <p:ext uri="{BB962C8B-B14F-4D97-AF65-F5344CB8AC3E}">
        <p14:creationId xmlns:p14="http://schemas.microsoft.com/office/powerpoint/2010/main" val="372896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5</a:t>
            </a:fld>
            <a:endParaRPr lang="en-US"/>
          </a:p>
        </p:txBody>
      </p:sp>
    </p:spTree>
    <p:extLst>
      <p:ext uri="{BB962C8B-B14F-4D97-AF65-F5344CB8AC3E}">
        <p14:creationId xmlns:p14="http://schemas.microsoft.com/office/powerpoint/2010/main" val="1784714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6</a:t>
            </a:fld>
            <a:endParaRPr lang="en-US"/>
          </a:p>
        </p:txBody>
      </p:sp>
    </p:spTree>
    <p:extLst>
      <p:ext uri="{BB962C8B-B14F-4D97-AF65-F5344CB8AC3E}">
        <p14:creationId xmlns:p14="http://schemas.microsoft.com/office/powerpoint/2010/main" val="23600352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7</a:t>
            </a:fld>
            <a:endParaRPr lang="en-US"/>
          </a:p>
        </p:txBody>
      </p:sp>
    </p:spTree>
    <p:extLst>
      <p:ext uri="{BB962C8B-B14F-4D97-AF65-F5344CB8AC3E}">
        <p14:creationId xmlns:p14="http://schemas.microsoft.com/office/powerpoint/2010/main" val="1026592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8</a:t>
            </a:fld>
            <a:endParaRPr lang="en-US"/>
          </a:p>
        </p:txBody>
      </p:sp>
    </p:spTree>
    <p:extLst>
      <p:ext uri="{BB962C8B-B14F-4D97-AF65-F5344CB8AC3E}">
        <p14:creationId xmlns:p14="http://schemas.microsoft.com/office/powerpoint/2010/main" val="24574915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17B2A1-CE14-4612-ABB2-441C752AB8B1}" type="slidenum">
              <a:rPr lang="en-US" smtClean="0"/>
              <a:t>9</a:t>
            </a:fld>
            <a:endParaRPr lang="en-US"/>
          </a:p>
        </p:txBody>
      </p:sp>
    </p:spTree>
    <p:extLst>
      <p:ext uri="{BB962C8B-B14F-4D97-AF65-F5344CB8AC3E}">
        <p14:creationId xmlns:p14="http://schemas.microsoft.com/office/powerpoint/2010/main" val="1507589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tiff"/></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townmapsusa.com/d/map-of-boardman-oregon-or/boardman_o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Sunset_Starnberger_See.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freepngimg.com/png/42463-made-in-u.s.a-picture-download-free-imag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hyperlink" Target="https://www.franklinmatters.org/2015/05/franklin-downtown-partnership-form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t="-2000" b="-2000"/>
          </a:stretch>
        </a:blip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67C87D5-CB78-3AEF-9126-D6BA35FFDDE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524000" y="1122363"/>
            <a:ext cx="9144000" cy="4495006"/>
          </a:xfrm>
        </p:spPr>
        <p:txBody>
          <a:bodyPr>
            <a:normAutofit/>
          </a:bodyPr>
          <a:lstStyle/>
          <a:p>
            <a:r>
              <a:rPr lang="en-US" b="1">
                <a:solidFill>
                  <a:schemeClr val="bg1"/>
                </a:solidFill>
                <a:cs typeface="Calibri Light"/>
              </a:rPr>
              <a:t>The Loop</a:t>
            </a:r>
            <a:br>
              <a:rPr lang="en-US" b="1">
                <a:solidFill>
                  <a:schemeClr val="bg1"/>
                </a:solidFill>
                <a:cs typeface="Calibri Light"/>
              </a:rPr>
            </a:br>
            <a:r>
              <a:rPr lang="en-US" b="1">
                <a:solidFill>
                  <a:schemeClr val="bg1"/>
                </a:solidFill>
                <a:cs typeface="Calibri Light"/>
              </a:rPr>
              <a:t>Morrow County Public Transit</a:t>
            </a:r>
            <a:br>
              <a:rPr lang="en-US" b="1">
                <a:solidFill>
                  <a:schemeClr val="bg1"/>
                </a:solidFill>
                <a:cs typeface="Calibri Light"/>
              </a:rPr>
            </a:br>
            <a:r>
              <a:rPr lang="en-US" b="1">
                <a:solidFill>
                  <a:schemeClr val="bg1"/>
                </a:solidFill>
                <a:cs typeface="Calibri Light"/>
              </a:rPr>
              <a:t>Fixed Route Soft Launch </a:t>
            </a:r>
            <a:br>
              <a:rPr lang="en-US" b="1">
                <a:solidFill>
                  <a:schemeClr val="bg1"/>
                </a:solidFill>
                <a:cs typeface="Calibri Light"/>
              </a:rPr>
            </a:br>
            <a:r>
              <a:rPr lang="en-US" b="1">
                <a:solidFill>
                  <a:schemeClr val="bg1"/>
                </a:solidFill>
                <a:cs typeface="Calibri Light"/>
              </a:rPr>
              <a:t>2024</a:t>
            </a:r>
            <a:br>
              <a:rPr lang="en-US">
                <a:cs typeface="Calibri Light"/>
              </a:rPr>
            </a:br>
            <a:endParaRPr lang="en-US"/>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AC9C95A-A9BD-1496-6C9E-E66F6BBD60F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054FDD-BDDE-6E99-BE05-6A5C19A92667}"/>
              </a:ext>
            </a:extLst>
          </p:cNvPr>
          <p:cNvPicPr>
            <a:picLocks noChangeAspect="1"/>
          </p:cNvPicPr>
          <p:nvPr/>
        </p:nvPicPr>
        <p:blipFill>
          <a:blip r:embed="rId3"/>
          <a:stretch>
            <a:fillRect/>
          </a:stretch>
        </p:blipFill>
        <p:spPr>
          <a:xfrm>
            <a:off x="2249010" y="457200"/>
            <a:ext cx="7693980" cy="5943600"/>
          </a:xfrm>
          <a:prstGeom prst="rect">
            <a:avLst/>
          </a:prstGeom>
        </p:spPr>
      </p:pic>
    </p:spTree>
    <p:extLst>
      <p:ext uri="{BB962C8B-B14F-4D97-AF65-F5344CB8AC3E}">
        <p14:creationId xmlns:p14="http://schemas.microsoft.com/office/powerpoint/2010/main" val="2707956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E20D64D-B3AF-F7B4-90D4-3C7FE221386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A3C4835-E6FE-ECBC-54FA-BB53CF549AAB}"/>
              </a:ext>
            </a:extLst>
          </p:cNvPr>
          <p:cNvPicPr>
            <a:picLocks noChangeAspect="1"/>
          </p:cNvPicPr>
          <p:nvPr/>
        </p:nvPicPr>
        <p:blipFill>
          <a:blip r:embed="rId3"/>
          <a:stretch>
            <a:fillRect/>
          </a:stretch>
        </p:blipFill>
        <p:spPr>
          <a:xfrm>
            <a:off x="2490133" y="643467"/>
            <a:ext cx="7211734"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9230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DB5BF32-0C97-8C71-C23A-9548DB8B947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621629" y="640080"/>
            <a:ext cx="4225290" cy="5578816"/>
          </a:xfrm>
        </p:spPr>
        <p:txBody>
          <a:bodyPr vert="horz" lIns="91440" tIns="45720" rIns="91440" bIns="45720" rtlCol="0" anchor="ctr">
            <a:normAutofit/>
          </a:bodyPr>
          <a:lstStyle/>
          <a:p>
            <a:r>
              <a:rPr lang="en-US" sz="3100" b="1" kern="1200">
                <a:solidFill>
                  <a:srgbClr val="FFFFFF"/>
                </a:solidFill>
                <a:latin typeface="+mj-lt"/>
                <a:ea typeface="+mj-ea"/>
                <a:cs typeface="+mj-cs"/>
              </a:rPr>
              <a:t>The current routes are designed to get south county residents into Boardman before the 7:00 am shift at the port area employers. </a:t>
            </a:r>
            <a:br>
              <a:rPr lang="en-US" sz="3100" b="1" kern="1200">
                <a:solidFill>
                  <a:srgbClr val="FFFFFF"/>
                </a:solidFill>
                <a:latin typeface="+mj-lt"/>
                <a:ea typeface="+mj-ea"/>
                <a:cs typeface="+mj-cs"/>
              </a:rPr>
            </a:br>
            <a:r>
              <a:rPr lang="en-US" sz="3100" b="1" kern="1200">
                <a:solidFill>
                  <a:srgbClr val="FFFFFF"/>
                </a:solidFill>
                <a:latin typeface="+mj-lt"/>
                <a:ea typeface="+mj-ea"/>
                <a:cs typeface="+mj-cs"/>
              </a:rPr>
              <a:t>It also takes the North end residents South in a timely manner for Circuit Court proceedings. Before returning at 10:30 and 12:15 respectively. </a:t>
            </a:r>
          </a:p>
        </p:txBody>
      </p:sp>
      <p:pic>
        <p:nvPicPr>
          <p:cNvPr id="6" name="Picture 5">
            <a:extLst>
              <a:ext uri="{FF2B5EF4-FFF2-40B4-BE49-F238E27FC236}">
                <a16:creationId xmlns:a16="http://schemas.microsoft.com/office/drawing/2014/main" id="{4D5882B5-A2F6-0151-780F-11314D4510BE}"/>
              </a:ext>
            </a:extLst>
          </p:cNvPr>
          <p:cNvPicPr>
            <a:picLocks noChangeAspect="1"/>
          </p:cNvPicPr>
          <p:nvPr/>
        </p:nvPicPr>
        <p:blipFill>
          <a:blip r:embed="rId3">
            <a:extLst>
              <a:ext uri="{28A0092B-C50C-407E-A947-70E740481C1C}">
                <a14:useLocalDpi xmlns:a14="http://schemas.microsoft.com/office/drawing/2010/main" val="0"/>
              </a:ext>
            </a:extLst>
          </a:blip>
          <a:srcRect t="7647" b="7647"/>
          <a:stretch/>
        </p:blipFill>
        <p:spPr>
          <a:xfrm>
            <a:off x="6096000" y="348391"/>
            <a:ext cx="5459470" cy="3072440"/>
          </a:xfrm>
          <a:prstGeom prst="rect">
            <a:avLst/>
          </a:prstGeom>
        </p:spPr>
      </p:pic>
      <p:pic>
        <p:nvPicPr>
          <p:cNvPr id="3" name="Picture 2">
            <a:extLst>
              <a:ext uri="{FF2B5EF4-FFF2-40B4-BE49-F238E27FC236}">
                <a16:creationId xmlns:a16="http://schemas.microsoft.com/office/drawing/2014/main" id="{B436A03D-9E32-28C6-7588-C8ED2BCCE898}"/>
              </a:ext>
            </a:extLst>
          </p:cNvPr>
          <p:cNvPicPr>
            <a:picLocks noChangeAspect="1"/>
          </p:cNvPicPr>
          <p:nvPr/>
        </p:nvPicPr>
        <p:blipFill>
          <a:blip r:embed="rId4"/>
          <a:stretch>
            <a:fillRect/>
          </a:stretch>
        </p:blipFill>
        <p:spPr>
          <a:xfrm>
            <a:off x="5969619" y="4041732"/>
            <a:ext cx="4025589" cy="2668170"/>
          </a:xfrm>
          <a:prstGeom prst="rect">
            <a:avLst/>
          </a:prstGeom>
        </p:spPr>
      </p:pic>
      <p:pic>
        <p:nvPicPr>
          <p:cNvPr id="2" name="Picture 1">
            <a:extLst>
              <a:ext uri="{FF2B5EF4-FFF2-40B4-BE49-F238E27FC236}">
                <a16:creationId xmlns:a16="http://schemas.microsoft.com/office/drawing/2014/main" id="{095F3680-56D8-8CF2-A05F-321FD9DD2CE3}"/>
              </a:ext>
            </a:extLst>
          </p:cNvPr>
          <p:cNvPicPr>
            <a:picLocks noChangeAspect="1"/>
          </p:cNvPicPr>
          <p:nvPr/>
        </p:nvPicPr>
        <p:blipFill>
          <a:blip r:embed="rId5"/>
          <a:stretch>
            <a:fillRect/>
          </a:stretch>
        </p:blipFill>
        <p:spPr>
          <a:xfrm>
            <a:off x="8565970" y="2514677"/>
            <a:ext cx="3486614" cy="2315049"/>
          </a:xfrm>
          <a:prstGeom prst="rect">
            <a:avLst/>
          </a:prstGeom>
        </p:spPr>
      </p:pic>
    </p:spTree>
    <p:extLst>
      <p:ext uri="{BB962C8B-B14F-4D97-AF65-F5344CB8AC3E}">
        <p14:creationId xmlns:p14="http://schemas.microsoft.com/office/powerpoint/2010/main" val="1514547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C3C0674-F928-3001-12EC-01A191ADDB2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4467A40-B100-CEEB-654C-4FAADDF98BA0}"/>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3522" b="9605"/>
          <a:stretch/>
        </p:blipFill>
        <p:spPr>
          <a:xfrm>
            <a:off x="20" y="1"/>
            <a:ext cx="12191980" cy="6857999"/>
          </a:xfrm>
          <a:prstGeom prst="rect">
            <a:avLst/>
          </a:prstGeom>
        </p:spPr>
      </p:pic>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1524000" y="1122362"/>
            <a:ext cx="9144000" cy="2900518"/>
          </a:xfrm>
        </p:spPr>
        <p:txBody>
          <a:bodyPr>
            <a:normAutofit/>
          </a:bodyPr>
          <a:lstStyle/>
          <a:p>
            <a:r>
              <a:rPr lang="en-US" sz="3800" b="1">
                <a:solidFill>
                  <a:srgbClr val="FFFFFF"/>
                </a:solidFill>
                <a:cs typeface="Calibri Light"/>
              </a:rPr>
              <a:t>All of the routes between Boardman and Heppner include stops in both Lexington and Ione, and complete a circuit of Boardman. Including those, we have a total of 9 trips around boardman throughout the day. </a:t>
            </a:r>
          </a:p>
        </p:txBody>
      </p:sp>
      <p:sp>
        <p:nvSpPr>
          <p:cNvPr id="3" name="TextBox 2">
            <a:extLst>
              <a:ext uri="{FF2B5EF4-FFF2-40B4-BE49-F238E27FC236}">
                <a16:creationId xmlns:a16="http://schemas.microsoft.com/office/drawing/2014/main" id="{CEF60415-7132-EC7E-7AE4-25C40F5FE13F}"/>
              </a:ext>
            </a:extLst>
          </p:cNvPr>
          <p:cNvSpPr txBox="1"/>
          <p:nvPr/>
        </p:nvSpPr>
        <p:spPr>
          <a:xfrm>
            <a:off x="9857708" y="6657945"/>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14136066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2555BF18-4472-AF14-24AF-00952E71D19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2DA091-FD15-3187-7E65-1D3B46DC9433}"/>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7735" b="17265"/>
          <a:stretch/>
        </p:blipFill>
        <p:spPr>
          <a:xfrm>
            <a:off x="20" y="1"/>
            <a:ext cx="12191980" cy="6857999"/>
          </a:xfrm>
          <a:prstGeom prst="rect">
            <a:avLst/>
          </a:prstGeom>
        </p:spPr>
      </p:pic>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1524000" y="1122362"/>
            <a:ext cx="9144000" cy="2900518"/>
          </a:xfrm>
        </p:spPr>
        <p:txBody>
          <a:bodyPr>
            <a:normAutofit/>
          </a:bodyPr>
          <a:lstStyle/>
          <a:p>
            <a:r>
              <a:rPr lang="en-US" sz="3800" b="1">
                <a:solidFill>
                  <a:srgbClr val="FFFFFF"/>
                </a:solidFill>
                <a:cs typeface="Calibri Light"/>
              </a:rPr>
              <a:t>Starting at 7:15 pm our routes are designed to start again at the far end of the Port and make one final lap around Boardman before returning anyone who rode in on the earlier trips, to get them back to South County. </a:t>
            </a:r>
          </a:p>
        </p:txBody>
      </p:sp>
      <p:sp>
        <p:nvSpPr>
          <p:cNvPr id="3" name="TextBox 2">
            <a:extLst>
              <a:ext uri="{FF2B5EF4-FFF2-40B4-BE49-F238E27FC236}">
                <a16:creationId xmlns:a16="http://schemas.microsoft.com/office/drawing/2014/main" id="{56DF03E3-F71F-BA5B-B30D-B1D3F104F708}"/>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1000659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646183-6274-8DFF-9C01-50C055149794}"/>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643468" y="643467"/>
            <a:ext cx="4620584" cy="4567137"/>
          </a:xfrm>
        </p:spPr>
        <p:txBody>
          <a:bodyPr>
            <a:normAutofit/>
          </a:bodyPr>
          <a:lstStyle/>
          <a:p>
            <a:pPr algn="l"/>
            <a:r>
              <a:rPr lang="en-US" sz="2400" b="1">
                <a:cs typeface="Calibri Light"/>
              </a:rPr>
              <a:t>While we recognize that there are significant improvements to be made to the timing of these routes and their spacing, We also understand that there is always the need to evolve in the transit world and the only way to make sure that the changes we are making are valid, is to have drivers behind the wheel and passengers in the seat from which to gain the data. </a:t>
            </a:r>
          </a:p>
        </p:txBody>
      </p:sp>
      <p:pic>
        <p:nvPicPr>
          <p:cNvPr id="2" name="Picture 1">
            <a:extLst>
              <a:ext uri="{FF2B5EF4-FFF2-40B4-BE49-F238E27FC236}">
                <a16:creationId xmlns:a16="http://schemas.microsoft.com/office/drawing/2014/main" id="{50A9A2A6-7516-9C1B-1761-253CC7B299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606253" y="957860"/>
            <a:ext cx="4942280" cy="4942280"/>
          </a:xfrm>
          <a:prstGeom prst="rect">
            <a:avLst/>
          </a:prstGeom>
        </p:spPr>
      </p:pic>
      <p:sp>
        <p:nvSpPr>
          <p:cNvPr id="3" name="TextBox 2">
            <a:extLst>
              <a:ext uri="{FF2B5EF4-FFF2-40B4-BE49-F238E27FC236}">
                <a16:creationId xmlns:a16="http://schemas.microsoft.com/office/drawing/2014/main" id="{70FFA07C-3127-65CF-7172-9D805807AB6D}"/>
              </a:ext>
            </a:extLst>
          </p:cNvPr>
          <p:cNvSpPr txBox="1"/>
          <p:nvPr/>
        </p:nvSpPr>
        <p:spPr>
          <a:xfrm>
            <a:off x="9214240" y="5700085"/>
            <a:ext cx="233429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389184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3062E61-E129-4F43-F62A-19F1E5F86AC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7085532" y="640080"/>
            <a:ext cx="4196932" cy="3566160"/>
          </a:xfrm>
        </p:spPr>
        <p:txBody>
          <a:bodyPr vert="horz" lIns="91440" tIns="45720" rIns="91440" bIns="45720" rtlCol="0" anchor="b">
            <a:normAutofit/>
          </a:bodyPr>
          <a:lstStyle/>
          <a:p>
            <a:pPr algn="l"/>
            <a:r>
              <a:rPr lang="en-US" sz="1800" b="1"/>
              <a:t>Now that we have something to advertise, we are looking for the community's assistance in getting the word out. As part of that we have launched a campaign to help us name our routes. Information can be found on the loop web page. But name suggestions should be sent to</a:t>
            </a:r>
            <a:br>
              <a:rPr lang="en-US" sz="1800" b="1"/>
            </a:br>
            <a:br>
              <a:rPr lang="en-US" sz="1800" b="1"/>
            </a:br>
            <a:r>
              <a:rPr lang="en-US" sz="1800" b="1"/>
              <a:t> theloop@co.morrow.or.us Subject: Name</a:t>
            </a:r>
          </a:p>
        </p:txBody>
      </p:sp>
      <p:pic>
        <p:nvPicPr>
          <p:cNvPr id="2" name="Picture 1">
            <a:extLst>
              <a:ext uri="{FF2B5EF4-FFF2-40B4-BE49-F238E27FC236}">
                <a16:creationId xmlns:a16="http://schemas.microsoft.com/office/drawing/2014/main" id="{C097B1E1-C9D5-00E6-3CB3-96BCF05A2D2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4234" r="14965"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8" name="sketchy line">
            <a:extLst>
              <a:ext uri="{FF2B5EF4-FFF2-40B4-BE49-F238E27FC236}">
                <a16:creationId xmlns:a16="http://schemas.microsoft.com/office/drawing/2014/main" id="{3F9B0603-37C5-4312-AE4D-A3D015475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85532"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B632A20-319B-4B59-41E0-FBCC9FE5E1E9}"/>
              </a:ext>
            </a:extLst>
          </p:cNvPr>
          <p:cNvSpPr txBox="1"/>
          <p:nvPr/>
        </p:nvSpPr>
        <p:spPr>
          <a:xfrm>
            <a:off x="9737482" y="6657945"/>
            <a:ext cx="245451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33443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F1657C9-4F30-E3F4-409E-CD164D302B0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9" name="Rectangle 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643468" y="643467"/>
            <a:ext cx="4620584" cy="5663099"/>
          </a:xfrm>
        </p:spPr>
        <p:txBody>
          <a:bodyPr vert="horz" lIns="91440" tIns="45720" rIns="91440" bIns="45720" rtlCol="0" anchor="ctr">
            <a:normAutofit/>
          </a:bodyPr>
          <a:lstStyle/>
          <a:p>
            <a:pPr algn="l"/>
            <a:r>
              <a:rPr lang="en-US" sz="2400" b="1">
                <a:cs typeface="Calibri Light"/>
              </a:rPr>
              <a:t>We are also pushing hard to develop a list of persons to include future press release information to. </a:t>
            </a:r>
            <a:br>
              <a:rPr lang="en-US" sz="2400" b="1">
                <a:cs typeface="Calibri Light"/>
              </a:rPr>
            </a:br>
            <a:r>
              <a:rPr lang="en-US" sz="2400" b="1">
                <a:cs typeface="Calibri Light"/>
              </a:rPr>
              <a:t>Anyone wanting to be added to our future mailings should send the request to.</a:t>
            </a:r>
            <a:br>
              <a:rPr lang="en-US" sz="2400" b="1">
                <a:cs typeface="Calibri Light"/>
              </a:rPr>
            </a:br>
            <a:br>
              <a:rPr lang="en-US" sz="2400" b="1">
                <a:cs typeface="Calibri Light"/>
              </a:rPr>
            </a:br>
            <a:r>
              <a:rPr lang="en-US" sz="2400" b="1">
                <a:cs typeface="Calibri Light"/>
              </a:rPr>
              <a:t>theloop@co.morrow.or.us </a:t>
            </a:r>
            <a:br>
              <a:rPr lang="en-US" sz="2400" b="1">
                <a:cs typeface="Calibri Light"/>
              </a:rPr>
            </a:br>
            <a:r>
              <a:rPr lang="en-US" sz="2400" b="1">
                <a:cs typeface="Calibri Light"/>
              </a:rPr>
              <a:t>Subject: Add Me</a:t>
            </a:r>
            <a:endParaRPr lang="en-US" sz="2400">
              <a:cs typeface="Calibri Light"/>
            </a:endParaRPr>
          </a:p>
          <a:p>
            <a:pPr algn="l"/>
            <a:br>
              <a:rPr lang="en-US" sz="2400" b="1">
                <a:cs typeface="Calibri Light"/>
              </a:rPr>
            </a:br>
            <a:endParaRPr lang="en-US" sz="2400" b="1">
              <a:cs typeface="Calibri Light"/>
            </a:endParaRPr>
          </a:p>
        </p:txBody>
      </p:sp>
      <p:pic>
        <p:nvPicPr>
          <p:cNvPr id="2" name="Picture 1" descr="Question Mark Request · Free image on Pixabay">
            <a:extLst>
              <a:ext uri="{FF2B5EF4-FFF2-40B4-BE49-F238E27FC236}">
                <a16:creationId xmlns:a16="http://schemas.microsoft.com/office/drawing/2014/main" id="{596BC99E-8D99-1221-DD01-A093F9A6276B}"/>
              </a:ext>
            </a:extLst>
          </p:cNvPr>
          <p:cNvPicPr>
            <a:picLocks noChangeAspect="1"/>
          </p:cNvPicPr>
          <p:nvPr/>
        </p:nvPicPr>
        <p:blipFill rotWithShape="1">
          <a:blip r:embed="rId3"/>
          <a:srcRect l="21635" r="20327"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105389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1E32D6F-F09F-71B3-B818-DE61F99CB4B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 holding mouse">
            <a:extLst>
              <a:ext uri="{FF2B5EF4-FFF2-40B4-BE49-F238E27FC236}">
                <a16:creationId xmlns:a16="http://schemas.microsoft.com/office/drawing/2014/main" id="{0807B230-9DC5-F104-5A88-D363851BF54B}"/>
              </a:ext>
            </a:extLst>
          </p:cNvPr>
          <p:cNvPicPr>
            <a:picLocks noChangeAspect="1"/>
          </p:cNvPicPr>
          <p:nvPr/>
        </p:nvPicPr>
        <p:blipFill rotWithShape="1">
          <a:blip r:embed="rId3"/>
          <a:srcRect l="10432" r="11021" b="-3"/>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2" name="Freeform: Shape 11">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477981" y="1122363"/>
            <a:ext cx="4023360" cy="3204134"/>
          </a:xfrm>
        </p:spPr>
        <p:txBody>
          <a:bodyPr anchor="b">
            <a:normAutofit/>
          </a:bodyPr>
          <a:lstStyle/>
          <a:p>
            <a:pPr algn="l"/>
            <a:r>
              <a:rPr lang="en-US" sz="1600" b="1">
                <a:cs typeface="Calibri Light"/>
              </a:rPr>
              <a:t>Yesterday we were able to release the information to county employees via the county email server so that they were able to have the first look at the information. This serves us in two ways; 1. It gets more eyes on the information to help us identify problems in the formatting. 2, It gets the information into the hands of the people who are most likely to be getting questions from their friends and family. </a:t>
            </a:r>
            <a:br>
              <a:rPr lang="en-US" sz="1600" b="1">
                <a:cs typeface="Calibri Light"/>
              </a:rPr>
            </a:br>
            <a:br>
              <a:rPr lang="en-US" sz="1600" b="1">
                <a:cs typeface="Calibri Light"/>
              </a:rPr>
            </a:br>
            <a:r>
              <a:rPr lang="en-US" sz="1600" b="1">
                <a:cs typeface="Calibri Light"/>
              </a:rPr>
              <a:t>Nobody likes to be the last to know that something is happening at work. </a:t>
            </a:r>
            <a:endParaRPr lang="en-US" sz="1600">
              <a:cs typeface="Calibri Light"/>
            </a:endParaRPr>
          </a:p>
          <a:p>
            <a:pPr algn="l"/>
            <a:endParaRPr lang="en-US" sz="1600" b="1">
              <a:cs typeface="Calibri Light"/>
            </a:endParaRP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57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0AA2158-8ABF-4D70-E081-5551D0B08A2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rson pointing on a map">
            <a:extLst>
              <a:ext uri="{FF2B5EF4-FFF2-40B4-BE49-F238E27FC236}">
                <a16:creationId xmlns:a16="http://schemas.microsoft.com/office/drawing/2014/main" id="{9B901855-C4F2-EEA9-8841-817E606894BF}"/>
              </a:ext>
            </a:extLst>
          </p:cNvPr>
          <p:cNvPicPr>
            <a:picLocks noChangeAspect="1"/>
          </p:cNvPicPr>
          <p:nvPr/>
        </p:nvPicPr>
        <p:blipFill rotWithShape="1">
          <a:blip r:embed="rId3">
            <a:alphaModFix amt="50000"/>
          </a:blip>
          <a:srcRect r="-2" b="15603"/>
          <a:stretch/>
        </p:blipFill>
        <p:spPr>
          <a:xfrm>
            <a:off x="20" y="1"/>
            <a:ext cx="12191980" cy="6857999"/>
          </a:xfrm>
          <a:prstGeom prst="rect">
            <a:avLst/>
          </a:prstGeom>
        </p:spPr>
      </p:pic>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1524000" y="1122362"/>
            <a:ext cx="9144000" cy="2900518"/>
          </a:xfrm>
        </p:spPr>
        <p:txBody>
          <a:bodyPr>
            <a:normAutofit/>
          </a:bodyPr>
          <a:lstStyle/>
          <a:p>
            <a:r>
              <a:rPr lang="en-US" sz="3300" b="1">
                <a:solidFill>
                  <a:srgbClr val="FFFFFF"/>
                </a:solidFill>
                <a:cs typeface="Calibri Light"/>
              </a:rPr>
              <a:t>The route information that is available on the website, was sent out county employees yesterday, and is being presented here today is being sent out as we speak to the list of persons and organizations that we have been able to compile so far. </a:t>
            </a:r>
          </a:p>
          <a:p>
            <a:endParaRPr lang="en-US" sz="3300" b="1">
              <a:solidFill>
                <a:srgbClr val="FFFFFF"/>
              </a:solidFill>
              <a:cs typeface="Calibri Light"/>
            </a:endParaRPr>
          </a:p>
        </p:txBody>
      </p:sp>
    </p:spTree>
    <p:extLst>
      <p:ext uri="{BB962C8B-B14F-4D97-AF65-F5344CB8AC3E}">
        <p14:creationId xmlns:p14="http://schemas.microsoft.com/office/powerpoint/2010/main" val="2671225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3C7732F-BB5F-74A7-16AF-FFB3EF4EA14E}"/>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526E0BFB-CDF1-4990-8C11-AC849311E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s parked in a parking lot&#10;&#10;Description automatically generated with medium confidence">
            <a:extLst>
              <a:ext uri="{FF2B5EF4-FFF2-40B4-BE49-F238E27FC236}">
                <a16:creationId xmlns:a16="http://schemas.microsoft.com/office/drawing/2014/main" id="{CDE8ACC9-6D20-46D8-34A8-4A22532D84D6}"/>
              </a:ext>
            </a:extLst>
          </p:cNvPr>
          <p:cNvPicPr>
            <a:picLocks noChangeAspect="1"/>
          </p:cNvPicPr>
          <p:nvPr/>
        </p:nvPicPr>
        <p:blipFill rotWithShape="1">
          <a:blip r:embed="rId3">
            <a:extLst>
              <a:ext uri="{28A0092B-C50C-407E-A947-70E740481C1C}">
                <a14:useLocalDpi xmlns:a14="http://schemas.microsoft.com/office/drawing/2010/main" val="0"/>
              </a:ext>
            </a:extLst>
          </a:blip>
          <a:srcRect t="10061" b="30604"/>
          <a:stretch/>
        </p:blipFill>
        <p:spPr>
          <a:xfrm>
            <a:off x="20" y="10"/>
            <a:ext cx="8668492" cy="6857990"/>
          </a:xfrm>
          <a:prstGeom prst="rect">
            <a:avLst/>
          </a:prstGeom>
        </p:spPr>
      </p:pic>
      <p:sp>
        <p:nvSpPr>
          <p:cNvPr id="21" name="Rectangle 20">
            <a:extLst>
              <a:ext uri="{FF2B5EF4-FFF2-40B4-BE49-F238E27FC236}">
                <a16:creationId xmlns:a16="http://schemas.microsoft.com/office/drawing/2014/main" id="{6069A1F8-9BEB-4786-9694-FC48B2D75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8244" y="0"/>
            <a:ext cx="9403756" cy="6858000"/>
          </a:xfrm>
          <a:prstGeom prst="rect">
            <a:avLst/>
          </a:prstGeom>
          <a:gradFill>
            <a:gsLst>
              <a:gs pos="58000">
                <a:schemeClr val="tx1"/>
              </a:gs>
              <a:gs pos="30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848600" y="1122363"/>
            <a:ext cx="4023360" cy="3204134"/>
          </a:xfrm>
        </p:spPr>
        <p:txBody>
          <a:bodyPr anchor="b">
            <a:normAutofit/>
          </a:bodyPr>
          <a:lstStyle/>
          <a:p>
            <a:pPr algn="l"/>
            <a:r>
              <a:rPr lang="en-US" sz="3000" b="1">
                <a:solidFill>
                  <a:schemeClr val="bg1"/>
                </a:solidFill>
                <a:cs typeface="Calibri Light"/>
              </a:rPr>
              <a:t>Loop drivers have been running test routes since we hired our first full time drivers in January of 2024.</a:t>
            </a:r>
            <a:br>
              <a:rPr lang="en-US" sz="3000">
                <a:solidFill>
                  <a:schemeClr val="bg1"/>
                </a:solidFill>
                <a:cs typeface="Calibri Light"/>
              </a:rPr>
            </a:br>
            <a:endParaRPr lang="en-US" sz="3000">
              <a:solidFill>
                <a:schemeClr val="bg1"/>
              </a:solidFill>
              <a:cs typeface="Calibri Light"/>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158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73C7EF7-F1DC-29EF-1549-676DE8C7EB2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lipart - Scissors and ribbon">
            <a:extLst>
              <a:ext uri="{FF2B5EF4-FFF2-40B4-BE49-F238E27FC236}">
                <a16:creationId xmlns:a16="http://schemas.microsoft.com/office/drawing/2014/main" id="{4F5FBDE0-366A-1969-1443-9838D1272247}"/>
              </a:ext>
            </a:extLst>
          </p:cNvPr>
          <p:cNvPicPr>
            <a:picLocks noChangeAspect="1"/>
          </p:cNvPicPr>
          <p:nvPr/>
        </p:nvPicPr>
        <p:blipFill rotWithShape="1">
          <a:blip r:embed="rId3"/>
          <a:srcRect t="9091" r="17266" b="1"/>
          <a:stretch/>
        </p:blipFill>
        <p:spPr>
          <a:xfrm>
            <a:off x="3523488" y="10"/>
            <a:ext cx="8668512" cy="6857990"/>
          </a:xfrm>
          <a:prstGeom prst="rect">
            <a:avLst/>
          </a:prstGeom>
        </p:spPr>
      </p:pic>
      <p:sp>
        <p:nvSpPr>
          <p:cNvPr id="28" name="Rectangle 2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CE01F8DD-429B-A5FD-69F7-70CD189ACE05}"/>
              </a:ext>
            </a:extLst>
          </p:cNvPr>
          <p:cNvSpPr>
            <a:spLocks noGrp="1"/>
          </p:cNvSpPr>
          <p:nvPr>
            <p:ph type="ctrTitle"/>
          </p:nvPr>
        </p:nvSpPr>
        <p:spPr>
          <a:xfrm>
            <a:off x="477981" y="1122363"/>
            <a:ext cx="4013953" cy="4817504"/>
          </a:xfrm>
        </p:spPr>
        <p:txBody>
          <a:bodyPr vert="horz" lIns="91440" tIns="45720" rIns="91440" bIns="45720" rtlCol="0" anchor="ctr">
            <a:normAutofit/>
          </a:bodyPr>
          <a:lstStyle/>
          <a:p>
            <a:pPr algn="just"/>
            <a:r>
              <a:rPr lang="en-US" sz="1900" b="1">
                <a:cs typeface="Calibri Light"/>
              </a:rPr>
              <a:t>The last and largest part of our soft launch is set to occur on April 1, 2024. </a:t>
            </a:r>
            <a:br>
              <a:rPr lang="en-US" sz="1900" b="1">
                <a:cs typeface="Calibri Light"/>
              </a:rPr>
            </a:br>
            <a:r>
              <a:rPr lang="en-US" sz="1900" b="1">
                <a:cs typeface="Calibri Light"/>
              </a:rPr>
              <a:t>We would like to formally invite the commissioners, the general public and any media outlets to join us at one of two ribbon cutting ceremonies we are hosting in Heppner and Boardman on that day. </a:t>
            </a:r>
            <a:endParaRPr lang="en-US"/>
          </a:p>
          <a:p>
            <a:pPr algn="l"/>
            <a:endParaRPr lang="en-US" sz="1900" b="1">
              <a:cs typeface="Calibri Light"/>
            </a:endParaRPr>
          </a:p>
        </p:txBody>
      </p:sp>
      <p:sp>
        <p:nvSpPr>
          <p:cNvPr id="30" name="Rectangle 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58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E356217-65CA-A1E9-1131-F76E765B280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5304FB-2B7A-C92C-0349-F4BFC5D0212C}"/>
              </a:ext>
            </a:extLst>
          </p:cNvPr>
          <p:cNvPicPr>
            <a:picLocks noChangeAspect="1"/>
          </p:cNvPicPr>
          <p:nvPr/>
        </p:nvPicPr>
        <p:blipFill>
          <a:blip r:embed="rId3">
            <a:extLst>
              <a:ext uri="{28A0092B-C50C-407E-A947-70E740481C1C}">
                <a14:useLocalDpi xmlns:a14="http://schemas.microsoft.com/office/drawing/2010/main" val="0"/>
              </a:ext>
            </a:extLst>
          </a:blip>
          <a:srcRect t="20332" b="20332"/>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anchor="b">
            <a:normAutofit/>
          </a:bodyPr>
          <a:lstStyle/>
          <a:p>
            <a:pPr algn="l"/>
            <a:r>
              <a:rPr lang="en-US" sz="3000" b="1">
                <a:solidFill>
                  <a:schemeClr val="bg1"/>
                </a:solidFill>
                <a:cs typeface="Calibri Light"/>
              </a:rPr>
              <a:t>Since that time, we have gotten our busses wrapped with the loop logo and information and have had them road testing the routes.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001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FA2EAA4A-70EB-C54D-4E33-5E7C49B2C5D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11382" y="219543"/>
            <a:ext cx="11376421" cy="4967970"/>
          </a:xfrm>
        </p:spPr>
        <p:txBody>
          <a:bodyPr>
            <a:normAutofit fontScale="90000"/>
          </a:bodyPr>
          <a:lstStyle/>
          <a:p>
            <a:r>
              <a:rPr lang="en-US" b="1">
                <a:solidFill>
                  <a:schemeClr val="bg1"/>
                </a:solidFill>
                <a:cs typeface="Calibri Light"/>
              </a:rPr>
              <a:t>We have engaged in numerous conversations with our key stakeholders through out the region, Morrow County and the individual communities we are able to serve. </a:t>
            </a:r>
            <a:br>
              <a:rPr lang="en-US">
                <a:cs typeface="Calibri Light"/>
              </a:rPr>
            </a:br>
            <a:endParaRPr lang="en-US">
              <a:cs typeface="Calibri Light"/>
            </a:endParaRPr>
          </a:p>
        </p:txBody>
      </p:sp>
      <p:pic>
        <p:nvPicPr>
          <p:cNvPr id="3" name="Picture 2">
            <a:extLst>
              <a:ext uri="{FF2B5EF4-FFF2-40B4-BE49-F238E27FC236}">
                <a16:creationId xmlns:a16="http://schemas.microsoft.com/office/drawing/2014/main" id="{A90A11B0-E206-D124-672B-30FFBAF39352}"/>
              </a:ext>
            </a:extLst>
          </p:cNvPr>
          <p:cNvPicPr>
            <a:picLocks noChangeAspect="1"/>
          </p:cNvPicPr>
          <p:nvPr/>
        </p:nvPicPr>
        <p:blipFill>
          <a:blip r:embed="rId3"/>
          <a:stretch>
            <a:fillRect/>
          </a:stretch>
        </p:blipFill>
        <p:spPr>
          <a:xfrm>
            <a:off x="563781" y="3846623"/>
            <a:ext cx="1552575" cy="1102601"/>
          </a:xfrm>
          <a:prstGeom prst="rect">
            <a:avLst/>
          </a:prstGeom>
        </p:spPr>
      </p:pic>
      <p:pic>
        <p:nvPicPr>
          <p:cNvPr id="4" name="Picture 3">
            <a:extLst>
              <a:ext uri="{FF2B5EF4-FFF2-40B4-BE49-F238E27FC236}">
                <a16:creationId xmlns:a16="http://schemas.microsoft.com/office/drawing/2014/main" id="{97C8D928-F83A-D3F7-B135-8740849FD03A}"/>
              </a:ext>
            </a:extLst>
          </p:cNvPr>
          <p:cNvPicPr>
            <a:picLocks noChangeAspect="1"/>
          </p:cNvPicPr>
          <p:nvPr/>
        </p:nvPicPr>
        <p:blipFill>
          <a:blip r:embed="rId4"/>
          <a:stretch>
            <a:fillRect/>
          </a:stretch>
        </p:blipFill>
        <p:spPr>
          <a:xfrm>
            <a:off x="9450114" y="3951397"/>
            <a:ext cx="2264980" cy="899620"/>
          </a:xfrm>
          <a:prstGeom prst="rect">
            <a:avLst/>
          </a:prstGeom>
        </p:spPr>
      </p:pic>
      <p:pic>
        <p:nvPicPr>
          <p:cNvPr id="5" name="Picture 4" descr="Home">
            <a:extLst>
              <a:ext uri="{FF2B5EF4-FFF2-40B4-BE49-F238E27FC236}">
                <a16:creationId xmlns:a16="http://schemas.microsoft.com/office/drawing/2014/main" id="{4DE0ADE1-BEBF-2CE3-70F0-4BC576A31B8F}"/>
              </a:ext>
            </a:extLst>
          </p:cNvPr>
          <p:cNvPicPr>
            <a:picLocks noChangeAspect="1"/>
          </p:cNvPicPr>
          <p:nvPr/>
        </p:nvPicPr>
        <p:blipFill>
          <a:blip r:embed="rId5"/>
          <a:stretch>
            <a:fillRect/>
          </a:stretch>
        </p:blipFill>
        <p:spPr>
          <a:xfrm>
            <a:off x="303486" y="5114851"/>
            <a:ext cx="2743199" cy="1003227"/>
          </a:xfrm>
          <a:prstGeom prst="rect">
            <a:avLst/>
          </a:prstGeom>
        </p:spPr>
      </p:pic>
      <p:pic>
        <p:nvPicPr>
          <p:cNvPr id="6" name="Picture 5">
            <a:extLst>
              <a:ext uri="{FF2B5EF4-FFF2-40B4-BE49-F238E27FC236}">
                <a16:creationId xmlns:a16="http://schemas.microsoft.com/office/drawing/2014/main" id="{31E875EC-C208-6425-249E-67FF38254BCA}"/>
              </a:ext>
            </a:extLst>
          </p:cNvPr>
          <p:cNvPicPr>
            <a:picLocks noChangeAspect="1"/>
          </p:cNvPicPr>
          <p:nvPr/>
        </p:nvPicPr>
        <p:blipFill>
          <a:blip r:embed="rId6"/>
          <a:stretch>
            <a:fillRect/>
          </a:stretch>
        </p:blipFill>
        <p:spPr>
          <a:xfrm>
            <a:off x="3341960" y="5936046"/>
            <a:ext cx="3228648" cy="819150"/>
          </a:xfrm>
          <a:prstGeom prst="rect">
            <a:avLst/>
          </a:prstGeom>
        </p:spPr>
      </p:pic>
      <p:pic>
        <p:nvPicPr>
          <p:cNvPr id="7" name="Picture 6">
            <a:extLst>
              <a:ext uri="{FF2B5EF4-FFF2-40B4-BE49-F238E27FC236}">
                <a16:creationId xmlns:a16="http://schemas.microsoft.com/office/drawing/2014/main" id="{82739DEB-40E8-B217-E061-4E5C8B952F92}"/>
              </a:ext>
            </a:extLst>
          </p:cNvPr>
          <p:cNvPicPr>
            <a:picLocks noChangeAspect="1"/>
          </p:cNvPicPr>
          <p:nvPr/>
        </p:nvPicPr>
        <p:blipFill>
          <a:blip r:embed="rId7"/>
          <a:stretch>
            <a:fillRect/>
          </a:stretch>
        </p:blipFill>
        <p:spPr>
          <a:xfrm>
            <a:off x="6790997" y="5936209"/>
            <a:ext cx="4614042" cy="529788"/>
          </a:xfrm>
          <a:prstGeom prst="rect">
            <a:avLst/>
          </a:prstGeom>
        </p:spPr>
      </p:pic>
      <p:pic>
        <p:nvPicPr>
          <p:cNvPr id="8" name="Picture 7">
            <a:extLst>
              <a:ext uri="{FF2B5EF4-FFF2-40B4-BE49-F238E27FC236}">
                <a16:creationId xmlns:a16="http://schemas.microsoft.com/office/drawing/2014/main" id="{A5BFC4D1-4426-8FEB-2EF6-396AF410BCDF}"/>
              </a:ext>
            </a:extLst>
          </p:cNvPr>
          <p:cNvPicPr>
            <a:picLocks noChangeAspect="1"/>
          </p:cNvPicPr>
          <p:nvPr/>
        </p:nvPicPr>
        <p:blipFill>
          <a:blip r:embed="rId8"/>
          <a:stretch>
            <a:fillRect/>
          </a:stretch>
        </p:blipFill>
        <p:spPr>
          <a:xfrm>
            <a:off x="5320862" y="4842641"/>
            <a:ext cx="2351690" cy="982718"/>
          </a:xfrm>
          <a:prstGeom prst="rect">
            <a:avLst/>
          </a:prstGeom>
        </p:spPr>
      </p:pic>
      <p:pic>
        <p:nvPicPr>
          <p:cNvPr id="9" name="Picture 8">
            <a:extLst>
              <a:ext uri="{FF2B5EF4-FFF2-40B4-BE49-F238E27FC236}">
                <a16:creationId xmlns:a16="http://schemas.microsoft.com/office/drawing/2014/main" id="{28316981-29E9-23EB-D4DB-30949283C174}"/>
              </a:ext>
            </a:extLst>
          </p:cNvPr>
          <p:cNvPicPr>
            <a:picLocks noChangeAspect="1"/>
          </p:cNvPicPr>
          <p:nvPr/>
        </p:nvPicPr>
        <p:blipFill>
          <a:blip r:embed="rId9"/>
          <a:stretch>
            <a:fillRect/>
          </a:stretch>
        </p:blipFill>
        <p:spPr>
          <a:xfrm>
            <a:off x="3273316" y="4557876"/>
            <a:ext cx="1966749" cy="974177"/>
          </a:xfrm>
          <a:prstGeom prst="rect">
            <a:avLst/>
          </a:prstGeom>
        </p:spPr>
      </p:pic>
      <p:pic>
        <p:nvPicPr>
          <p:cNvPr id="10" name="Picture 9">
            <a:extLst>
              <a:ext uri="{FF2B5EF4-FFF2-40B4-BE49-F238E27FC236}">
                <a16:creationId xmlns:a16="http://schemas.microsoft.com/office/drawing/2014/main" id="{03DF408B-57CD-0F6D-0648-AACE1E3372F2}"/>
              </a:ext>
            </a:extLst>
          </p:cNvPr>
          <p:cNvPicPr>
            <a:picLocks noChangeAspect="1"/>
          </p:cNvPicPr>
          <p:nvPr/>
        </p:nvPicPr>
        <p:blipFill>
          <a:blip r:embed="rId10"/>
          <a:stretch>
            <a:fillRect/>
          </a:stretch>
        </p:blipFill>
        <p:spPr>
          <a:xfrm>
            <a:off x="8523232" y="5117223"/>
            <a:ext cx="1859017" cy="742294"/>
          </a:xfrm>
          <a:prstGeom prst="rect">
            <a:avLst/>
          </a:prstGeom>
        </p:spPr>
      </p:pic>
      <p:pic>
        <p:nvPicPr>
          <p:cNvPr id="11" name="Picture 10">
            <a:extLst>
              <a:ext uri="{FF2B5EF4-FFF2-40B4-BE49-F238E27FC236}">
                <a16:creationId xmlns:a16="http://schemas.microsoft.com/office/drawing/2014/main" id="{DCE6E39E-2507-8CD8-3027-18700DC0276F}"/>
              </a:ext>
            </a:extLst>
          </p:cNvPr>
          <p:cNvPicPr>
            <a:picLocks noChangeAspect="1"/>
          </p:cNvPicPr>
          <p:nvPr/>
        </p:nvPicPr>
        <p:blipFill>
          <a:blip r:embed="rId11"/>
          <a:stretch>
            <a:fillRect/>
          </a:stretch>
        </p:blipFill>
        <p:spPr>
          <a:xfrm>
            <a:off x="8002150" y="3837425"/>
            <a:ext cx="1094719" cy="1101287"/>
          </a:xfrm>
          <a:prstGeom prst="rect">
            <a:avLst/>
          </a:prstGeom>
        </p:spPr>
      </p:pic>
      <p:pic>
        <p:nvPicPr>
          <p:cNvPr id="12" name="Picture 11">
            <a:extLst>
              <a:ext uri="{FF2B5EF4-FFF2-40B4-BE49-F238E27FC236}">
                <a16:creationId xmlns:a16="http://schemas.microsoft.com/office/drawing/2014/main" id="{A066059F-2517-9BCC-A042-018F96F57E72}"/>
              </a:ext>
            </a:extLst>
          </p:cNvPr>
          <p:cNvPicPr>
            <a:picLocks noChangeAspect="1"/>
          </p:cNvPicPr>
          <p:nvPr/>
        </p:nvPicPr>
        <p:blipFill>
          <a:blip r:embed="rId12"/>
          <a:stretch>
            <a:fillRect/>
          </a:stretch>
        </p:blipFill>
        <p:spPr>
          <a:xfrm>
            <a:off x="2436266" y="3651523"/>
            <a:ext cx="908160" cy="908160"/>
          </a:xfrm>
          <a:prstGeom prst="rect">
            <a:avLst/>
          </a:prstGeom>
        </p:spPr>
      </p:pic>
    </p:spTree>
    <p:extLst>
      <p:ext uri="{BB962C8B-B14F-4D97-AF65-F5344CB8AC3E}">
        <p14:creationId xmlns:p14="http://schemas.microsoft.com/office/powerpoint/2010/main" val="289768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6E28667-8CEC-113E-A3B6-C7279301EA5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9A64E9-F9CD-525A-CACD-12CFB68B8AFF}"/>
              </a:ext>
            </a:extLst>
          </p:cNvPr>
          <p:cNvPicPr>
            <a:picLocks noChangeAspect="1"/>
          </p:cNvPicPr>
          <p:nvPr/>
        </p:nvPicPr>
        <p:blipFill rotWithShape="1">
          <a:blip r:embed="rId3"/>
          <a:srcRect l="10465" t="6484" r="28658" b="-1"/>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7981" y="1122363"/>
            <a:ext cx="4023360" cy="3204134"/>
          </a:xfrm>
        </p:spPr>
        <p:txBody>
          <a:bodyPr vert="horz" lIns="91440" tIns="45720" rIns="91440" bIns="45720" rtlCol="0" anchor="ctr">
            <a:normAutofit/>
          </a:bodyPr>
          <a:lstStyle/>
          <a:p>
            <a:pPr algn="l"/>
            <a:r>
              <a:rPr lang="en-US" sz="2600" b="1">
                <a:solidFill>
                  <a:schemeClr val="bg1"/>
                </a:solidFill>
                <a:cs typeface="Calibri Light"/>
              </a:rPr>
              <a:t>The approval for these two lines was based on studies conducted and completed before Covid 19 changed the face of transportation in general and Morrow County as a whole.  </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4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DE5D626-8CB8-5561-4188-173F00BEB8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C3A225-D70D-C1FC-EE26-8BCD8DB9BB75}"/>
              </a:ext>
            </a:extLst>
          </p:cNvPr>
          <p:cNvPicPr>
            <a:picLocks noChangeAspect="1"/>
          </p:cNvPicPr>
          <p:nvPr/>
        </p:nvPicPr>
        <p:blipFill rotWithShape="1">
          <a:blip r:embed="rId3">
            <a:alphaModFix amt="40000"/>
          </a:blip>
          <a:srcRect l="19261" r="24982" b="-1"/>
          <a:stretch/>
        </p:blipFill>
        <p:spPr>
          <a:xfrm>
            <a:off x="-170" y="10"/>
            <a:ext cx="8450317" cy="6857990"/>
          </a:xfrm>
          <a:prstGeom prst="rect">
            <a:avLst/>
          </a:prstGeom>
        </p:spPr>
      </p:pic>
      <p:sp>
        <p:nvSpPr>
          <p:cNvPr id="2" name="Title 1"/>
          <p:cNvSpPr>
            <a:spLocks noGrp="1"/>
          </p:cNvSpPr>
          <p:nvPr>
            <p:ph type="ctrTitle"/>
          </p:nvPr>
        </p:nvSpPr>
        <p:spPr>
          <a:xfrm>
            <a:off x="643468" y="643467"/>
            <a:ext cx="4620584" cy="4567137"/>
          </a:xfrm>
        </p:spPr>
        <p:txBody>
          <a:bodyPr>
            <a:normAutofit/>
          </a:bodyPr>
          <a:lstStyle/>
          <a:p>
            <a:pPr algn="l"/>
            <a:r>
              <a:rPr lang="en-US" sz="4400" b="1">
                <a:solidFill>
                  <a:srgbClr val="FFFFFF"/>
                </a:solidFill>
                <a:cs typeface="Calibri Light"/>
              </a:rPr>
              <a:t>We have grants to serve 2 lines. Heppner to Boardman, "The Connector," and Boardman/ POM, "The Circular." </a:t>
            </a:r>
            <a:endParaRPr lang="en-US" sz="4400">
              <a:solidFill>
                <a:srgbClr val="FFFFFF"/>
              </a:solidFill>
              <a:cs typeface="Calibri Light"/>
            </a:endParaRPr>
          </a:p>
        </p:txBody>
      </p:sp>
      <p:pic>
        <p:nvPicPr>
          <p:cNvPr id="5" name="Picture 4">
            <a:extLst>
              <a:ext uri="{FF2B5EF4-FFF2-40B4-BE49-F238E27FC236}">
                <a16:creationId xmlns:a16="http://schemas.microsoft.com/office/drawing/2014/main" id="{A2FAF4B4-D15C-C35A-C2A6-39F9C54AEC13}"/>
              </a:ext>
            </a:extLst>
          </p:cNvPr>
          <p:cNvPicPr>
            <a:picLocks noChangeAspect="1"/>
          </p:cNvPicPr>
          <p:nvPr/>
        </p:nvPicPr>
        <p:blipFill rotWithShape="1">
          <a:blip r:embed="rId4"/>
          <a:srcRect t="16142" b="26351"/>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72225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DB589B5-EFB7-DB0A-437D-3EC540A6D19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42950" y="742951"/>
            <a:ext cx="3476625" cy="4962524"/>
          </a:xfrm>
        </p:spPr>
        <p:txBody>
          <a:bodyPr vert="horz" lIns="91440" tIns="45720" rIns="91440" bIns="45720" rtlCol="0" anchor="ctr">
            <a:normAutofit fontScale="90000"/>
          </a:bodyPr>
          <a:lstStyle/>
          <a:p>
            <a:pPr algn="ctr"/>
            <a:r>
              <a:rPr lang="en-US" sz="3400" b="1" kern="1200">
                <a:solidFill>
                  <a:srgbClr val="FFFFFF"/>
                </a:solidFill>
                <a:latin typeface="+mj-lt"/>
                <a:ea typeface="+mj-ea"/>
                <a:cs typeface="+mj-cs"/>
              </a:rPr>
              <a:t>Upon meeting with our community partners we have had to make some significant changes to what was drawn up before we </a:t>
            </a:r>
            <a:r>
              <a:rPr lang="en-US" sz="3400" b="1">
                <a:solidFill>
                  <a:srgbClr val="FFFFFF"/>
                </a:solidFill>
              </a:rPr>
              <a:t>took the reins in order to accommodate community growth</a:t>
            </a:r>
            <a:r>
              <a:rPr lang="en-US" sz="3400" b="1" kern="1200">
                <a:solidFill>
                  <a:srgbClr val="FFFFFF"/>
                </a:solidFill>
                <a:latin typeface="+mj-lt"/>
                <a:ea typeface="+mj-ea"/>
                <a:cs typeface="+mj-cs"/>
              </a:rPr>
              <a:t>. </a:t>
            </a:r>
          </a:p>
        </p:txBody>
      </p:sp>
      <p:pic>
        <p:nvPicPr>
          <p:cNvPr id="6" name="Picture Placeholder 5">
            <a:extLst>
              <a:ext uri="{FF2B5EF4-FFF2-40B4-BE49-F238E27FC236}">
                <a16:creationId xmlns:a16="http://schemas.microsoft.com/office/drawing/2014/main" id="{24166F28-FE4D-6432-ABF0-1E038ED13339}"/>
              </a:ext>
            </a:extLst>
          </p:cNvPr>
          <p:cNvPicPr>
            <a:picLocks noGrp="1" noChangeAspect="1"/>
          </p:cNvPicPr>
          <p:nvPr>
            <p:ph type="pic" idx="1"/>
          </p:nvPr>
        </p:nvPicPr>
        <p:blipFill>
          <a:blip r:embed="rId3"/>
          <a:srcRect t="4350" b="4350"/>
          <a:stretch/>
        </p:blipFill>
        <p:spPr>
          <a:xfrm>
            <a:off x="5153822" y="845155"/>
            <a:ext cx="6553545" cy="5175632"/>
          </a:xfrm>
          <a:prstGeom prst="rect">
            <a:avLst/>
          </a:prstGeom>
        </p:spPr>
      </p:pic>
    </p:spTree>
    <p:extLst>
      <p:ext uri="{BB962C8B-B14F-4D97-AF65-F5344CB8AC3E}">
        <p14:creationId xmlns:p14="http://schemas.microsoft.com/office/powerpoint/2010/main" val="4029664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97653CD-2B5A-347C-622A-DF8DCED7ECC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3468" y="643467"/>
            <a:ext cx="4620584" cy="4567137"/>
          </a:xfrm>
        </p:spPr>
        <p:txBody>
          <a:bodyPr>
            <a:normAutofit/>
          </a:bodyPr>
          <a:lstStyle/>
          <a:p>
            <a:pPr algn="l"/>
            <a:r>
              <a:rPr lang="en-US" sz="3100" b="1">
                <a:cs typeface="Calibri Light"/>
              </a:rPr>
              <a:t>Our current routes are designed around the significant growth that has taken place in the community of Boardman, the POM employers and the services that exist in South Morrow County particularly Heppner. </a:t>
            </a:r>
          </a:p>
        </p:txBody>
      </p:sp>
      <p:pic>
        <p:nvPicPr>
          <p:cNvPr id="3" name="Picture 2">
            <a:extLst>
              <a:ext uri="{FF2B5EF4-FFF2-40B4-BE49-F238E27FC236}">
                <a16:creationId xmlns:a16="http://schemas.microsoft.com/office/drawing/2014/main" id="{39A4D081-57BE-7E8E-DF6E-70A393330699}"/>
              </a:ext>
            </a:extLst>
          </p:cNvPr>
          <p:cNvPicPr>
            <a:picLocks noChangeAspect="1"/>
          </p:cNvPicPr>
          <p:nvPr/>
        </p:nvPicPr>
        <p:blipFill rotWithShape="1">
          <a:blip r:embed="rId3"/>
          <a:srcRect r="1" b="1575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1173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8DABAB2-16B8-6C9B-5131-6EE59F77B5DA}"/>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24">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F2CA7BBA-27E9-645A-A1F5-F12483F6C5EC}"/>
              </a:ext>
            </a:extLst>
          </p:cNvPr>
          <p:cNvPicPr>
            <a:picLocks noChangeAspect="1"/>
          </p:cNvPicPr>
          <p:nvPr/>
        </p:nvPicPr>
        <p:blipFill>
          <a:blip r:embed="rId3"/>
          <a:stretch>
            <a:fillRect/>
          </a:stretch>
        </p:blipFill>
        <p:spPr>
          <a:xfrm>
            <a:off x="643467" y="704622"/>
            <a:ext cx="7047923" cy="5444520"/>
          </a:xfrm>
          <a:prstGeom prst="rect">
            <a:avLst/>
          </a:prstGeom>
        </p:spPr>
      </p:pic>
      <p:grpSp>
        <p:nvGrpSpPr>
          <p:cNvPr id="27" name="Group 26">
            <a:extLst>
              <a:ext uri="{FF2B5EF4-FFF2-40B4-BE49-F238E27FC236}">
                <a16:creationId xmlns:a16="http://schemas.microsoft.com/office/drawing/2014/main" id="{58495BCC-CE77-4CC2-952E-846F41119F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75188"/>
            <a:chExt cx="1562267" cy="1172973"/>
          </a:xfrm>
        </p:grpSpPr>
        <p:sp>
          <p:nvSpPr>
            <p:cNvPr id="28" name="Freeform 5">
              <a:extLst>
                <a:ext uri="{FF2B5EF4-FFF2-40B4-BE49-F238E27FC236}">
                  <a16:creationId xmlns:a16="http://schemas.microsoft.com/office/drawing/2014/main" id="{1B42538B-E30F-4967-A6C1-8EBA775F4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423846"/>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9" name="Freeform 5">
              <a:extLst>
                <a:ext uri="{FF2B5EF4-FFF2-40B4-BE49-F238E27FC236}">
                  <a16:creationId xmlns:a16="http://schemas.microsoft.com/office/drawing/2014/main" id="{9A6BD9AC-4DE7-4B20-8547-4E3B375C2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75188"/>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786695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20</Slides>
  <Notes>20</Notes>
  <HiddenSlides>0</HiddenSlide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The Loop Morrow County Public Transit Fixed Route Soft Launch  2024 </vt:lpstr>
      <vt:lpstr>Loop drivers have been running test routes since we hired our first full time drivers in January of 2024. </vt:lpstr>
      <vt:lpstr>Since that time, we have gotten our busses wrapped with the loop logo and information and have had them road testing the routes. </vt:lpstr>
      <vt:lpstr>We have engaged in numerous conversations with our key stakeholders through out the region, Morrow County and the individual communities we are able to serve.  </vt:lpstr>
      <vt:lpstr>The approval for these two lines was based on studies conducted and completed before Covid 19 changed the face of transportation in general and Morrow County as a whole.  </vt:lpstr>
      <vt:lpstr>We have grants to serve 2 lines. Heppner to Boardman, "The Connector," and Boardman/ POM, "The Circular." </vt:lpstr>
      <vt:lpstr>Upon meeting with our community partners we have had to make some significant changes to what was drawn up before we took the reins in order to accommodate community growth. </vt:lpstr>
      <vt:lpstr>Our current routes are designed around the significant growth that has taken place in the community of Boardman, the POM employers and the services that exist in South Morrow County particularly Heppner. </vt:lpstr>
      <vt:lpstr>PowerPoint Presentation</vt:lpstr>
      <vt:lpstr>PowerPoint Presentation</vt:lpstr>
      <vt:lpstr>PowerPoint Presentation</vt:lpstr>
      <vt:lpstr>The current routes are designed to get south county residents into Boardman before the 7:00 am shift at the port area employers.  It also takes the North end residents South in a timely manner for Circuit Court proceedings. Before returning at 10:30 and 12:15 respectively. </vt:lpstr>
      <vt:lpstr>All of the routes between Boardman and Heppner include stops in both Lexington and Ione, and complete a circuit of Boardman. Including those, we have a total of 9 trips around boardman throughout the day. </vt:lpstr>
      <vt:lpstr>Starting at 7:15 pm our routes are designed to start again at the far end of the Port and make one final lap around Boardman before returning anyone who rode in on the earlier trips, to get them back to South County. </vt:lpstr>
      <vt:lpstr>While we recognize that there are significant improvements to be made to the timing of these routes and their spacing, We also understand that there is always the need to evolve in the transit world and the only way to make sure that the changes we are making are valid, is to have drivers behind the wheel and passengers in the seat from which to gain the data. </vt:lpstr>
      <vt:lpstr>Now that we have something to advertise, we are looking for the community's assistance in getting the word out. As part of that we have launched a campaign to help us name our routes. Information can be found on the loop web page. But name suggestions should be sent to   theloop@co.morrow.or.us Subject: Name</vt:lpstr>
      <vt:lpstr>We are also pushing hard to develop a list of persons to include future press release information to.  Anyone wanting to be added to our future mailings should send the request to.  theloop@co.morrow.or.us  Subject: Add Me  </vt:lpstr>
      <vt:lpstr>Yesterday we were able to release the information to county employees via the county email server so that they were able to have the first look at the information. This serves us in two ways; 1. It gets more eyes on the information to help us identify problems in the formatting. 2, It gets the information into the hands of the people who are most likely to be getting questions from their friends and family.   Nobody likes to be the last to know that something is happening at work.  </vt:lpstr>
      <vt:lpstr>The route information that is available on the website, was sent out county employees yesterday, and is being presented here today is being sent out as we speak to the list of persons and organizations that we have been able to compile so far.  </vt:lpstr>
      <vt:lpstr>The last and largest part of our soft launch is set to occur on April 1, 2024.  We would like to formally invite the commissioners, the general public and any media outlets to join us at one of two ribbon cutting ceremonies we are hosting in Heppner and Boardman on that 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2</cp:revision>
  <dcterms:created xsi:type="dcterms:W3CDTF">2024-03-19T20:15:06Z</dcterms:created>
  <dcterms:modified xsi:type="dcterms:W3CDTF">2024-03-20T23:01:32Z</dcterms:modified>
</cp:coreProperties>
</file>